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Arial" charset="1" panose="020B0502020202020204"/>
      <p:regular r:id="rId14"/>
    </p:embeddedFont>
    <p:embeddedFont>
      <p:font typeface="Arial Bold" charset="1" panose="020B0802020202020204"/>
      <p:regular r:id="rId15"/>
    </p:embeddedFont>
    <p:embeddedFont>
      <p:font typeface="Arial Italics" charset="1" panose="020B0502020202090204"/>
      <p:regular r:id="rId16"/>
    </p:embeddedFont>
    <p:embeddedFont>
      <p:font typeface="Arial Bold Italics" charset="1" panose="020B080202020209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33" Target="notesSlides/notesSlide2.xml" Type="http://schemas.openxmlformats.org/officeDocument/2006/relationships/notesSlide"/><Relationship Id="rId34" Target="notesSlides/notesSlide3.xml" Type="http://schemas.openxmlformats.org/officeDocument/2006/relationships/notesSlide"/><Relationship Id="rId35" Target="notesSlides/notesSlide4.xml" Type="http://schemas.openxmlformats.org/officeDocument/2006/relationships/notesSlide"/><Relationship Id="rId36" Target="notesSlides/notesSlide5.xml" Type="http://schemas.openxmlformats.org/officeDocument/2006/relationships/notesSlide"/><Relationship Id="rId37" Target="notesSlides/notesSlide6.xml" Type="http://schemas.openxmlformats.org/officeDocument/2006/relationships/notesSlide"/><Relationship Id="rId38" Target="notesSlides/notesSlide7.xml" Type="http://schemas.openxmlformats.org/officeDocument/2006/relationships/notesSlide"/><Relationship Id="rId39" Target="notesSlides/notesSlide8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9.xml" Type="http://schemas.openxmlformats.org/officeDocument/2006/relationships/notesSlide"/><Relationship Id="rId41" Target="notesSlides/notesSlide10.xml" Type="http://schemas.openxmlformats.org/officeDocument/2006/relationships/notesSlide"/><Relationship Id="rId42" Target="notesSlides/notesSlide11.xml" Type="http://schemas.openxmlformats.org/officeDocument/2006/relationships/notesSlide"/><Relationship Id="rId43" Target="notesSlides/notesSlide12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Buenos días. Mi nombre es Marisol Cervantes, estudiante del quinto año de la carrera  Ingeniería en Sistemas de Información en la UTN Regional Buenos Aires. El trabajo que presento es [...]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esta imagen se ve la pantalla principal del módulo de gestión de tareas. Buscamos que con sólo unos clicks se puedan configurar fácilmente. </a:t>
            </a:r>
          </a:p>
          <a:p>
            <a:r>
              <a:rPr lang="en-US"/>
              <a:t/>
            </a:r>
          </a:p>
          <a:p>
            <a:r>
              <a:rPr lang="en-US"/>
              <a:t>Los agricultores familiares que colaboraron con nosotros pudieron registrar y organizar sus actividades de manera simple, </a:t>
            </a:r>
          </a:p>
          <a:p>
            <a:r>
              <a:rPr lang="en-US"/>
              <a:t>y nos comentaron que no tuvieron inconvenientes al usarla.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Esta es la pantalla principal del módulo de Préstamos de artículos. </a:t>
            </a:r>
          </a:p>
          <a:p>
            <a:r>
              <a:rPr lang="en-US"/>
              <a:t>Se puede ver el listado de préstamos hecho por el usuario administrador, con filtros y colores que indican de forma clara el estado de cada uno.</a:t>
            </a:r>
          </a:p>
          <a:p>
            <a:r>
              <a:rPr lang="en-US"/>
              <a:t>Este módulo es importante, porque en el mundo de la agricultura familiar, los préstamos son algo muy común.</a:t>
            </a:r>
          </a:p>
          <a:p>
            <a:r>
              <a:rPr lang="en-US"/>
              <a:t>Una mala trazabilidad en los préstamos lleva a malos entendidos y causa problemas innecesarios.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Como conclusión del trabajo, si bien esta aplicación no puede solucionar todos los desafíos de la agricultura familiar, creemos que la colaboración entre la tecnología, las políticas públicas y el compromiso de la sociedad es fundamental para impulsar un cambio positivo y sostenible en la agricultura familiar. </a:t>
            </a:r>
          </a:p>
          <a:p>
            <a:r>
              <a:rPr lang="en-US"/>
              <a:t/>
            </a:r>
          </a:p>
          <a:p>
            <a:r>
              <a:rPr lang="en-US"/>
              <a:t>Es importante entender los desafíos de la agricultura familiar desde una perspectiva integral. </a:t>
            </a:r>
          </a:p>
          <a:p>
            <a:r>
              <a:rPr lang="en-US"/>
              <a:t/>
            </a:r>
          </a:p>
          <a:p>
            <a:r>
              <a:rPr lang="en-US"/>
              <a:t>Queremos que nuestro proyecto sea un paso importante para integrar a los agricultores familiares en la economía y hacer que sus emprendimientos tengan el éxito que merecen.</a:t>
            </a:r>
          </a:p>
          <a:p>
            <a:r>
              <a:rPr lang="en-US"/>
              <a:t>Por eso es lema de nuestro proyecto es pequeños productores, grandes resultados.</a:t>
            </a:r>
          </a:p>
          <a:p>
            <a:r>
              <a:rPr lang="en-US"/>
              <a:t/>
            </a:r>
          </a:p>
          <a:p>
            <a:r>
              <a:rPr lang="en-US"/>
              <a:t>Les agradecemos mucho por su atención!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agricultura familiar es una forma de organizar la producción agrícola. Consiste en familias que comparten sus gastos y se dedican a trabajar en el campo, con el fin de obtener cultivos para alimentarse y también para venderlos en los mercados. </a:t>
            </a:r>
          </a:p>
          <a:p>
            <a:r>
              <a:rPr lang="en-US"/>
              <a:t>Nuestro trabajo consiste en el desarrollo de un sistema de gestión para apoyar emprendimientos de agricultores familiares, que se llama AgroÁgil.</a:t>
            </a:r>
          </a:p>
          <a:p>
            <a:r>
              <a:rPr lang="en-US"/>
              <a:t>Este sistema surgió como idea para nuestro proyecto final de la UTN. Mis tíos son agricultores y mi papá trabajó en el campo cuando era joven. </a:t>
            </a:r>
          </a:p>
          <a:p>
            <a:r>
              <a:rPr lang="en-US"/>
              <a:t>Esto me hizo valorar el trabajo en el campo, y fue lo que nos inspiró a desarrollar esta idea.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 contextualizar la importancia de la agricultura familiar, la FAO, que es  la Organización de las Naciones Unidas para la Alimentación y la Agricultura, indica que el 90% de los productores agrícolas a nivel mundial son agricultores familiares. </a:t>
            </a:r>
          </a:p>
          <a:p>
            <a:r>
              <a:rPr lang="en-US"/>
              <a:t>Ellos producen el 80% de los alimentos del mundo y trabajan el 70% de las tierras agrícolas. </a:t>
            </a:r>
          </a:p>
          <a:p>
            <a:r>
              <a:rPr lang="en-US"/>
              <a:t>Son los que contribuyen con la seguridad alimentaria y sus prácticas de agricultura son amigables con el medio ambiente.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Esta actividad, que es tan importante para el mundo, presenta grandes desafíos. </a:t>
            </a:r>
          </a:p>
          <a:p>
            <a:r>
              <a:rPr lang="en-US"/>
              <a:t>Las dificultades económicas y disponibilidad de pocos recursos son sólo algunos. </a:t>
            </a:r>
          </a:p>
          <a:p>
            <a:r>
              <a:rPr lang="en-US"/>
              <a:t>Algo que hay que tener en cuenta es que la gran mayoría de los agricultores familiares no tiene una computadora de escritorio, aunque si tienen celulares.</a:t>
            </a:r>
          </a:p>
          <a:p>
            <a:r>
              <a:rPr lang="en-US"/>
              <a:t>También tienen problemas de acceso a internet: si bien tienen señal en sus casas, no es así en su lugar de trabajo, que es el campo.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¿Sabían que en Argentina, más del 58% de los pequeños productores tienen sólo educación primaria completa? </a:t>
            </a:r>
          </a:p>
          <a:p>
            <a:r>
              <a:rPr lang="en-US"/>
              <a:t>Realizamos entrevistas que indicaron que varios agricultores no se sintieron cómodos con las aplicaciones disponibles en el mercado, por ser demasiado complejas. </a:t>
            </a:r>
          </a:p>
          <a:p>
            <a:r>
              <a:rPr lang="en-US"/>
              <a:t>Por esto era necesario que nuestra aplicación sea intuitiva y fácil de usar. </a:t>
            </a:r>
          </a:p>
          <a:p>
            <a:r>
              <a:rPr lang="en-US"/>
              <a:t>De otra forma la solución no aportaría valor a sus actividades diarias. </a:t>
            </a:r>
          </a:p>
          <a:p>
            <a:r>
              <a:rPr lang="en-US"/>
              <a:t>Los comentarios que recibimos por parte de ellos fueron positivos: encontraron la aplicación útil y amigable.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aplicación está dividida en varios módulos:</a:t>
            </a:r>
          </a:p>
          <a:p>
            <a:r>
              <a:rPr lang="en-US"/>
              <a:t/>
            </a:r>
          </a:p>
          <a:p>
            <a:r>
              <a:rPr lang="en-US"/>
              <a:t>El módulo de tareas, permite a los agricultores llevar un control detallado de sus tareas diarias, mejorando la organización en la administración de la granja.</a:t>
            </a:r>
          </a:p>
          <a:p>
            <a:r>
              <a:rPr lang="en-US"/>
              <a:t>El de Cultivos, que brinda una visión completa del estado y desarrollo de los cultivos, facilitando la toma de decisiones para optimizar los rendimientos agrícolas.</a:t>
            </a:r>
          </a:p>
          <a:p>
            <a:r>
              <a:rPr lang="en-US"/>
              <a:t>El de Ventas y Compras, permite un registro detallado de las distintas transacciones y del inventario. Y así poder gestionar la contabilidad de manera eficiente, teniendo en cuenta que los productos son perecederos.</a:t>
            </a:r>
          </a:p>
          <a:p>
            <a:r>
              <a:rPr lang="en-US"/>
              <a:t>Y, por último, el módulo de Préstamos, que permite un seguimiento de los artículos para lograr una mejor organización y más transparencia.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Este es el diagrama de contexto de nuestro sistema. Se pueden ver las acciones que pueden hacer los usuarios sobre los distintos módulos.</a:t>
            </a:r>
          </a:p>
          <a:p>
            <a:r>
              <a:rPr lang="en-US"/>
              <a:t>"AgroÁgil" se muestra en el centro, indicando que es el sistema principal.</a:t>
            </a:r>
          </a:p>
          <a:p>
            <a:r>
              <a:rPr lang="en-US"/>
              <a:t/>
            </a:r>
          </a:p>
          <a:p>
            <a:r>
              <a:rPr lang="en-US"/>
              <a:t>Las flechas indican el flujo de interacción entre los actores y el sistema. </a:t>
            </a:r>
          </a:p>
          <a:p>
            <a:r>
              <a:rPr lang="en-US"/>
              <a:t>Este cuadro celeste que dice "Pequeños productores (TRABAJADORES)" indica que pueden cargar stock, inventarios y cultivos en AgroÁgil, y también pueden visualizar diferentes módulos del sistema [...].</a:t>
            </a:r>
          </a:p>
          <a:p>
            <a:r>
              <a:rPr lang="en-US"/>
              <a:t/>
            </a:r>
          </a:p>
          <a:p>
            <a:r>
              <a:rPr lang="en-US"/>
              <a:t>A la derecha, Los usuarios “ADMINISTRADORES” pueden acceder a todos los módulos de la aplicación, para modificar y cargar información.</a:t>
            </a:r>
          </a:p>
          <a:p>
            <a:r>
              <a:rPr lang="en-US"/>
              <a:t/>
            </a:r>
          </a:p>
          <a:p>
            <a:r>
              <a:rPr lang="en-US"/>
              <a:t>"Firebase" aparece como un sistema externo conectado a AgroÁgil. Es la solución utilizada para la autenticación y almacenamiento de los datos.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aplicación está desarrollada para dispositivos Android, dado que la gran mayoría de los agricultores tienen este sistema operativo.</a:t>
            </a:r>
          </a:p>
          <a:p>
            <a:r>
              <a:rPr lang="en-US"/>
              <a:t>La interfaz de usuario o frontend de la aplicación está desarrollada con el lenguaje Kotlin, usando el framework Jetpack Compose para crear los componentes visuales en cada pantalla.</a:t>
            </a:r>
          </a:p>
          <a:p>
            <a:r>
              <a:rPr lang="en-US"/>
              <a:t/>
            </a:r>
          </a:p>
          <a:p>
            <a:r>
              <a:rPr lang="en-US"/>
              <a:t>Para el backend, utilizamos Firebase, una plataforma que ofrece una variedad de funciones integradas, como autenticación de usuarios, base de datos en tiempo real y almacenamiento en la nube. Esto significó menos trabajo en el desarrollo y en la configuración de la aplicación. </a:t>
            </a:r>
          </a:p>
          <a:p>
            <a:r>
              <a:rPr lang="en-US"/>
              <a:t/>
            </a:r>
          </a:p>
          <a:p>
            <a:r>
              <a:rPr lang="en-US"/>
              <a:t>Desde el principio entendimos que la conectividad es limitada en algunas áreas rurales, y por eso incorporamos una funcionalidad offline. </a:t>
            </a:r>
          </a:p>
          <a:p>
            <a:r>
              <a:rPr lang="en-US"/>
              <a:t>Esto permite a los agricultores seguir gestionando sus granjas incluso cuando no están conectados a internet. </a:t>
            </a:r>
          </a:p>
          <a:p>
            <a:r>
              <a:rPr lang="en-US"/>
              <a:t>Los cambios se almacenan localmente y se sincronizan automáticamente con Firebase cuando se restablece la conexión.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Ahora voy a compartir con ustedes capturas de pantalla de los prototipos de los distintos módulos de Agroágil.</a:t>
            </a:r>
          </a:p>
          <a:p>
            <a:r>
              <a:rPr lang="en-US"/>
              <a:t/>
            </a:r>
          </a:p>
          <a:p>
            <a:r>
              <a:rPr lang="en-US"/>
              <a:t>Acá podemos ver las capturas de dos versiones de la pantalla de inicio, que muestra un resumen de la información de los distintos módulos.</a:t>
            </a:r>
          </a:p>
          <a:p>
            <a:r>
              <a:rPr lang="en-US"/>
              <a:t/>
            </a:r>
          </a:p>
          <a:p>
            <a:r>
              <a:rPr lang="en-US"/>
              <a:t>A través de varias entrevistas con los pequeños agricultores, fuimos realizando mejoras en cada iteración del desarrollo. </a:t>
            </a:r>
          </a:p>
          <a:p>
            <a:r>
              <a:rPr lang="en-US"/>
              <a:t/>
            </a:r>
          </a:p>
          <a:p>
            <a:r>
              <a:rPr lang="en-US"/>
              <a:t>Se puede ver cómo modificamos la presentación de algunos de los gráficos para asegurar que fueran comprensibles y accesibles para los usuarios.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y-7GLb8E.mp4" Type="http://schemas.microsoft.com/office/2007/relationships/media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2.jpeg" Type="http://schemas.openxmlformats.org/officeDocument/2006/relationships/image"/><Relationship Id="rId5" Target="../media/image3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jpeg" Type="http://schemas.openxmlformats.org/officeDocument/2006/relationships/image"/><Relationship Id="rId9" Target="../media/VAFy-7GLb8E.mp4" Type="http://schemas.openxmlformats.org/officeDocument/2006/relationships/video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1124" y="3441300"/>
            <a:ext cx="16965750" cy="206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7F7F7F"/>
                </a:solidFill>
                <a:latin typeface="Arial Bold"/>
              </a:rPr>
              <a:t>35-Desarrollo de un sistema integral de apoyo para la agricultura familiar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28750" y="5829075"/>
            <a:ext cx="11230500" cy="197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>
                <a:solidFill>
                  <a:srgbClr val="7F7F7F"/>
                </a:solidFill>
                <a:latin typeface="Arial"/>
              </a:rPr>
              <a:t>Cervantes, Marisol - Gonzalez, Lourdes - Iakantas Gabriel - Olmedo, Jhon - Mazzarella, Chiara</a:t>
            </a:r>
          </a:p>
          <a:p>
            <a:pPr algn="ctr">
              <a:lnSpc>
                <a:spcPts val="4680"/>
              </a:lnSpc>
            </a:pPr>
            <a:r>
              <a:rPr lang="en-US" sz="3900">
                <a:solidFill>
                  <a:srgbClr val="7F7F7F"/>
                </a:solidFill>
                <a:latin typeface="Arial"/>
              </a:rPr>
              <a:t>UTN FRBA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7263" y="9166112"/>
            <a:ext cx="6127950" cy="93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F7F7F"/>
                </a:solidFill>
                <a:latin typeface="Arial"/>
              </a:rPr>
              <a:t>Correo de presentador: mari_967@frba.utn.edu.ar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90398" y="9544827"/>
            <a:ext cx="11526551" cy="51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7F7F7F"/>
                </a:solidFill>
                <a:latin typeface="Arial Bold"/>
              </a:rPr>
              <a:t>San Miguel de Tucumán, Tucumán, Argentina – 2 y 3 de Noviembre 2023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3257550"/>
          </a:xfrm>
          <a:custGeom>
            <a:avLst/>
            <a:gdLst/>
            <a:ahLst/>
            <a:cxnLst/>
            <a:rect r="r" b="b" t="t" l="l"/>
            <a:pathLst>
              <a:path h="3257550" w="18288000">
                <a:moveTo>
                  <a:pt x="0" y="0"/>
                </a:moveTo>
                <a:lnTo>
                  <a:pt x="18288000" y="0"/>
                </a:lnTo>
                <a:lnTo>
                  <a:pt x="1828800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1552" r="-1052" b="-137561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01112"/>
            <a:ext cx="18287998" cy="1385888"/>
          </a:xfrm>
          <a:custGeom>
            <a:avLst/>
            <a:gdLst/>
            <a:ahLst/>
            <a:cxnLst/>
            <a:rect r="r" b="b" t="t" l="l"/>
            <a:pathLst>
              <a:path h="1385888" w="18287998">
                <a:moveTo>
                  <a:pt x="0" y="0"/>
                </a:moveTo>
                <a:lnTo>
                  <a:pt x="18287998" y="0"/>
                </a:lnTo>
                <a:lnTo>
                  <a:pt x="18287998" y="1385888"/>
                </a:lnTo>
                <a:lnTo>
                  <a:pt x="0" y="13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6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48907" y="0"/>
            <a:ext cx="4590189" cy="8901112"/>
          </a:xfrm>
          <a:custGeom>
            <a:avLst/>
            <a:gdLst/>
            <a:ahLst/>
            <a:cxnLst/>
            <a:rect r="r" b="b" t="t" l="l"/>
            <a:pathLst>
              <a:path h="8901112" w="4590189">
                <a:moveTo>
                  <a:pt x="0" y="0"/>
                </a:moveTo>
                <a:lnTo>
                  <a:pt x="4590189" y="0"/>
                </a:lnTo>
                <a:lnTo>
                  <a:pt x="4590189" y="8901112"/>
                </a:lnTo>
                <a:lnTo>
                  <a:pt x="0" y="890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509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01112"/>
            <a:ext cx="18287998" cy="1385888"/>
          </a:xfrm>
          <a:custGeom>
            <a:avLst/>
            <a:gdLst/>
            <a:ahLst/>
            <a:cxnLst/>
            <a:rect r="r" b="b" t="t" l="l"/>
            <a:pathLst>
              <a:path h="1385888" w="18287998">
                <a:moveTo>
                  <a:pt x="0" y="0"/>
                </a:moveTo>
                <a:lnTo>
                  <a:pt x="18287998" y="0"/>
                </a:lnTo>
                <a:lnTo>
                  <a:pt x="18287998" y="1385888"/>
                </a:lnTo>
                <a:lnTo>
                  <a:pt x="0" y="13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6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20400" y="0"/>
            <a:ext cx="5047200" cy="8901112"/>
          </a:xfrm>
          <a:custGeom>
            <a:avLst/>
            <a:gdLst/>
            <a:ahLst/>
            <a:cxnLst/>
            <a:rect r="r" b="b" t="t" l="l"/>
            <a:pathLst>
              <a:path h="8901112" w="5047200">
                <a:moveTo>
                  <a:pt x="0" y="0"/>
                </a:moveTo>
                <a:lnTo>
                  <a:pt x="5047200" y="0"/>
                </a:lnTo>
                <a:lnTo>
                  <a:pt x="5047200" y="8901112"/>
                </a:lnTo>
                <a:lnTo>
                  <a:pt x="0" y="890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07" t="0" r="-2707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01112"/>
            <a:ext cx="18287998" cy="1385888"/>
          </a:xfrm>
          <a:custGeom>
            <a:avLst/>
            <a:gdLst/>
            <a:ahLst/>
            <a:cxnLst/>
            <a:rect r="r" b="b" t="t" l="l"/>
            <a:pathLst>
              <a:path h="1385888" w="18287998">
                <a:moveTo>
                  <a:pt x="0" y="0"/>
                </a:moveTo>
                <a:lnTo>
                  <a:pt x="18287998" y="0"/>
                </a:lnTo>
                <a:lnTo>
                  <a:pt x="18287998" y="1385888"/>
                </a:lnTo>
                <a:lnTo>
                  <a:pt x="0" y="13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6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38675" y="280800"/>
            <a:ext cx="10210638" cy="8443912"/>
          </a:xfrm>
          <a:custGeom>
            <a:avLst/>
            <a:gdLst/>
            <a:ahLst/>
            <a:cxnLst/>
            <a:rect r="r" b="b" t="t" l="l"/>
            <a:pathLst>
              <a:path h="8443912" w="10210638">
                <a:moveTo>
                  <a:pt x="0" y="0"/>
                </a:moveTo>
                <a:lnTo>
                  <a:pt x="10210638" y="0"/>
                </a:lnTo>
                <a:lnTo>
                  <a:pt x="10210638" y="8443912"/>
                </a:lnTo>
                <a:lnTo>
                  <a:pt x="0" y="8443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43250" y="7338975"/>
            <a:ext cx="10201500" cy="1386000"/>
            <a:chOff x="0" y="0"/>
            <a:chExt cx="13602000" cy="184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01954" cy="1847977"/>
            </a:xfrm>
            <a:custGeom>
              <a:avLst/>
              <a:gdLst/>
              <a:ahLst/>
              <a:cxnLst/>
              <a:rect r="r" b="b" t="t" l="l"/>
              <a:pathLst>
                <a:path h="1847977" w="13601954">
                  <a:moveTo>
                    <a:pt x="0" y="0"/>
                  </a:moveTo>
                  <a:lnTo>
                    <a:pt x="13601954" y="0"/>
                  </a:lnTo>
                  <a:lnTo>
                    <a:pt x="13601954" y="1847977"/>
                  </a:lnTo>
                  <a:lnTo>
                    <a:pt x="0" y="1847977"/>
                  </a:lnTo>
                  <a:close/>
                </a:path>
              </a:pathLst>
            </a:custGeom>
            <a:gradFill rotWithShape="true">
              <a:gsLst>
                <a:gs pos="0">
                  <a:srgbClr val="333333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21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912280" y="7474762"/>
            <a:ext cx="446344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rimo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01112"/>
            <a:ext cx="18288000" cy="1385888"/>
          </a:xfrm>
          <a:custGeom>
            <a:avLst/>
            <a:gdLst/>
            <a:ahLst/>
            <a:cxnLst/>
            <a:rect r="r" b="b" t="t" l="l"/>
            <a:pathLst>
              <a:path h="1385888" w="18288000">
                <a:moveTo>
                  <a:pt x="0" y="0"/>
                </a:moveTo>
                <a:lnTo>
                  <a:pt x="18288000" y="0"/>
                </a:lnTo>
                <a:lnTo>
                  <a:pt x="18288000" y="1385888"/>
                </a:lnTo>
                <a:lnTo>
                  <a:pt x="0" y="13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6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38574" y="745002"/>
            <a:ext cx="12410850" cy="92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7F7F7F"/>
                </a:solidFill>
                <a:latin typeface="Arial"/>
              </a:rPr>
              <a:t>La agricultura familiar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63419" y="1993087"/>
            <a:ext cx="9996418" cy="6679425"/>
          </a:xfrm>
          <a:custGeom>
            <a:avLst/>
            <a:gdLst/>
            <a:ahLst/>
            <a:cxnLst/>
            <a:rect r="r" b="b" t="t" l="l"/>
            <a:pathLst>
              <a:path h="6679425" w="9996418">
                <a:moveTo>
                  <a:pt x="0" y="0"/>
                </a:moveTo>
                <a:lnTo>
                  <a:pt x="9996419" y="0"/>
                </a:lnTo>
                <a:lnTo>
                  <a:pt x="9996419" y="6679425"/>
                </a:lnTo>
                <a:lnTo>
                  <a:pt x="0" y="6679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27775" y="1993124"/>
            <a:ext cx="6753186" cy="3667762"/>
          </a:xfrm>
          <a:custGeom>
            <a:avLst/>
            <a:gdLst/>
            <a:ahLst/>
            <a:cxnLst/>
            <a:rect r="r" b="b" t="t" l="l"/>
            <a:pathLst>
              <a:path h="3667762" w="6753186">
                <a:moveTo>
                  <a:pt x="0" y="0"/>
                </a:moveTo>
                <a:lnTo>
                  <a:pt x="6753186" y="0"/>
                </a:lnTo>
                <a:lnTo>
                  <a:pt x="6753186" y="3667762"/>
                </a:lnTo>
                <a:lnTo>
                  <a:pt x="0" y="3667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8438" y="5889486"/>
            <a:ext cx="6815576" cy="2783026"/>
          </a:xfrm>
          <a:custGeom>
            <a:avLst/>
            <a:gdLst/>
            <a:ahLst/>
            <a:cxnLst/>
            <a:rect r="r" b="b" t="t" l="l"/>
            <a:pathLst>
              <a:path h="2783026" w="6815576">
                <a:moveTo>
                  <a:pt x="0" y="0"/>
                </a:moveTo>
                <a:lnTo>
                  <a:pt x="6815575" y="0"/>
                </a:lnTo>
                <a:lnTo>
                  <a:pt x="6815575" y="2783026"/>
                </a:lnTo>
                <a:lnTo>
                  <a:pt x="0" y="27830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01112"/>
            <a:ext cx="18287998" cy="1385888"/>
          </a:xfrm>
          <a:custGeom>
            <a:avLst/>
            <a:gdLst/>
            <a:ahLst/>
            <a:cxnLst/>
            <a:rect r="r" b="b" t="t" l="l"/>
            <a:pathLst>
              <a:path h="1385888" w="18287998">
                <a:moveTo>
                  <a:pt x="0" y="0"/>
                </a:moveTo>
                <a:lnTo>
                  <a:pt x="18287998" y="0"/>
                </a:lnTo>
                <a:lnTo>
                  <a:pt x="18287998" y="1385888"/>
                </a:lnTo>
                <a:lnTo>
                  <a:pt x="0" y="13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6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38574" y="703977"/>
            <a:ext cx="12410850" cy="92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7F7F7F"/>
                </a:solidFill>
                <a:latin typeface="Arial"/>
              </a:rPr>
              <a:t>La agricultura familiar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30675" y="2262184"/>
            <a:ext cx="11626650" cy="3568050"/>
          </a:xfrm>
          <a:custGeom>
            <a:avLst/>
            <a:gdLst/>
            <a:ahLst/>
            <a:cxnLst/>
            <a:rect r="r" b="b" t="t" l="l"/>
            <a:pathLst>
              <a:path h="3568050" w="11626650">
                <a:moveTo>
                  <a:pt x="0" y="0"/>
                </a:moveTo>
                <a:lnTo>
                  <a:pt x="11626650" y="0"/>
                </a:lnTo>
                <a:lnTo>
                  <a:pt x="11626650" y="3568051"/>
                </a:lnTo>
                <a:lnTo>
                  <a:pt x="0" y="3568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" r="0" b="-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42225" y="5874037"/>
            <a:ext cx="9803550" cy="83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250">
                <a:solidFill>
                  <a:srgbClr val="7F7F7F"/>
                </a:solidFill>
                <a:latin typeface="Arial"/>
              </a:rPr>
              <a:t>Fuente: Organización de las Naciones Unidas para la Alimentación y la Agricultura (FAO)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01112"/>
            <a:ext cx="18288000" cy="1385888"/>
          </a:xfrm>
          <a:custGeom>
            <a:avLst/>
            <a:gdLst/>
            <a:ahLst/>
            <a:cxnLst/>
            <a:rect r="r" b="b" t="t" l="l"/>
            <a:pathLst>
              <a:path h="1385888" w="18288000">
                <a:moveTo>
                  <a:pt x="0" y="0"/>
                </a:moveTo>
                <a:lnTo>
                  <a:pt x="18288000" y="0"/>
                </a:lnTo>
                <a:lnTo>
                  <a:pt x="18288000" y="1385888"/>
                </a:lnTo>
                <a:lnTo>
                  <a:pt x="0" y="13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6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38574" y="703977"/>
            <a:ext cx="12410850" cy="92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7F7F7F"/>
                </a:solidFill>
                <a:latin typeface="Arial"/>
              </a:rPr>
              <a:t>Desafíos de la agricultura familiar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38574" y="2576914"/>
            <a:ext cx="12410850" cy="4895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7F7F7F"/>
                </a:solidFill>
                <a:latin typeface="Arial"/>
              </a:rPr>
              <a:t>Dificultad en el uso de tecnología</a:t>
            </a:r>
          </a:p>
          <a:p>
            <a:pPr algn="ctr">
              <a:lnSpc>
                <a:spcPts val="5400"/>
              </a:lnSpc>
            </a:pPr>
          </a:p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7F7F7F"/>
                </a:solidFill>
                <a:latin typeface="Arial"/>
              </a:rPr>
              <a:t>Aplicaciones Móviles Complejas</a:t>
            </a:r>
          </a:p>
          <a:p>
            <a:pPr algn="ctr">
              <a:lnSpc>
                <a:spcPts val="5400"/>
              </a:lnSpc>
            </a:pPr>
          </a:p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7F7F7F"/>
                </a:solidFill>
                <a:latin typeface="Arial"/>
              </a:rPr>
              <a:t>Problemas de conectividad</a:t>
            </a:r>
          </a:p>
          <a:p>
            <a:pPr algn="ctr">
              <a:lnSpc>
                <a:spcPts val="5400"/>
              </a:lnSpc>
            </a:pPr>
          </a:p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7F7F7F"/>
                </a:solidFill>
                <a:latin typeface="Arial"/>
              </a:rPr>
              <a:t>Carecen de Computadoras de Escritorio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09306" y="4969162"/>
            <a:ext cx="1645416" cy="1420503"/>
          </a:xfrm>
          <a:custGeom>
            <a:avLst/>
            <a:gdLst/>
            <a:ahLst/>
            <a:cxnLst/>
            <a:rect r="r" b="b" t="t" l="l"/>
            <a:pathLst>
              <a:path h="1420503" w="1645416">
                <a:moveTo>
                  <a:pt x="0" y="0"/>
                </a:moveTo>
                <a:lnTo>
                  <a:pt x="1645416" y="0"/>
                </a:lnTo>
                <a:lnTo>
                  <a:pt x="1645416" y="1420504"/>
                </a:lnTo>
                <a:lnTo>
                  <a:pt x="0" y="1420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7823" y="4969162"/>
            <a:ext cx="1515203" cy="1420503"/>
          </a:xfrm>
          <a:custGeom>
            <a:avLst/>
            <a:gdLst/>
            <a:ahLst/>
            <a:cxnLst/>
            <a:rect r="r" b="b" t="t" l="l"/>
            <a:pathLst>
              <a:path h="1420503" w="1515203">
                <a:moveTo>
                  <a:pt x="0" y="0"/>
                </a:moveTo>
                <a:lnTo>
                  <a:pt x="1515204" y="0"/>
                </a:lnTo>
                <a:lnTo>
                  <a:pt x="1515204" y="1420504"/>
                </a:lnTo>
                <a:lnTo>
                  <a:pt x="0" y="142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42180" y="2793403"/>
            <a:ext cx="1614488" cy="1628775"/>
          </a:xfrm>
          <a:custGeom>
            <a:avLst/>
            <a:gdLst/>
            <a:ahLst/>
            <a:cxnLst/>
            <a:rect r="r" b="b" t="t" l="l"/>
            <a:pathLst>
              <a:path h="1628775" w="1614488">
                <a:moveTo>
                  <a:pt x="0" y="0"/>
                </a:moveTo>
                <a:lnTo>
                  <a:pt x="1614487" y="0"/>
                </a:lnTo>
                <a:lnTo>
                  <a:pt x="1614487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01112"/>
            <a:ext cx="18287998" cy="1385888"/>
          </a:xfrm>
          <a:custGeom>
            <a:avLst/>
            <a:gdLst/>
            <a:ahLst/>
            <a:cxnLst/>
            <a:rect r="r" b="b" t="t" l="l"/>
            <a:pathLst>
              <a:path h="1385888" w="18287998">
                <a:moveTo>
                  <a:pt x="0" y="0"/>
                </a:moveTo>
                <a:lnTo>
                  <a:pt x="18287998" y="0"/>
                </a:lnTo>
                <a:lnTo>
                  <a:pt x="18287998" y="1385888"/>
                </a:lnTo>
                <a:lnTo>
                  <a:pt x="0" y="13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6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38574" y="703977"/>
            <a:ext cx="12410850" cy="92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7F7F7F"/>
                </a:solidFill>
                <a:latin typeface="Arial"/>
              </a:rPr>
              <a:t>Desafíos de la agricultura familiar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47150" y="1629893"/>
            <a:ext cx="12593698" cy="7027227"/>
          </a:xfrm>
          <a:custGeom>
            <a:avLst/>
            <a:gdLst/>
            <a:ahLst/>
            <a:cxnLst/>
            <a:rect r="r" b="b" t="t" l="l"/>
            <a:pathLst>
              <a:path h="7027227" w="12593698">
                <a:moveTo>
                  <a:pt x="0" y="0"/>
                </a:moveTo>
                <a:lnTo>
                  <a:pt x="12593698" y="0"/>
                </a:lnTo>
                <a:lnTo>
                  <a:pt x="12593698" y="7027227"/>
                </a:lnTo>
                <a:lnTo>
                  <a:pt x="0" y="7027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1898" y="0"/>
            <a:ext cx="15824203" cy="8901114"/>
          </a:xfrm>
          <a:custGeom>
            <a:avLst/>
            <a:gdLst/>
            <a:ahLst/>
            <a:cxnLst/>
            <a:rect r="r" b="b" t="t" l="l"/>
            <a:pathLst>
              <a:path h="8901114" w="15824203">
                <a:moveTo>
                  <a:pt x="0" y="0"/>
                </a:moveTo>
                <a:lnTo>
                  <a:pt x="15824203" y="0"/>
                </a:lnTo>
                <a:lnTo>
                  <a:pt x="15824203" y="8901114"/>
                </a:lnTo>
                <a:lnTo>
                  <a:pt x="0" y="8901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901112"/>
            <a:ext cx="18287998" cy="1385888"/>
          </a:xfrm>
          <a:custGeom>
            <a:avLst/>
            <a:gdLst/>
            <a:ahLst/>
            <a:cxnLst/>
            <a:rect r="r" b="b" t="t" l="l"/>
            <a:pathLst>
              <a:path h="1385888" w="18287998">
                <a:moveTo>
                  <a:pt x="0" y="0"/>
                </a:moveTo>
                <a:lnTo>
                  <a:pt x="18287998" y="0"/>
                </a:lnTo>
                <a:lnTo>
                  <a:pt x="18287998" y="1385888"/>
                </a:lnTo>
                <a:lnTo>
                  <a:pt x="0" y="1385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064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24064" y="0"/>
            <a:ext cx="4455529" cy="8901112"/>
            <a:chOff x="0" y="0"/>
            <a:chExt cx="5940705" cy="11868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40705" cy="11868150"/>
            </a:xfrm>
            <a:custGeom>
              <a:avLst/>
              <a:gdLst/>
              <a:ahLst/>
              <a:cxnLst/>
              <a:rect r="r" b="b" t="t" l="l"/>
              <a:pathLst>
                <a:path h="11868150" w="5940705">
                  <a:moveTo>
                    <a:pt x="0" y="0"/>
                  </a:moveTo>
                  <a:lnTo>
                    <a:pt x="5940705" y="0"/>
                  </a:lnTo>
                  <a:lnTo>
                    <a:pt x="5940705" y="11868150"/>
                  </a:lnTo>
                  <a:lnTo>
                    <a:pt x="0" y="11868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7" id="7">
              <a:hlinkClick action="ppaction://media"/>
            </p:cNvPr>
            <p:cNvPicPr>
              <a:picLocks noChangeAspect="true"/>
            </p:cNvPicPr>
            <p:nvPr>
              <a:videoFile r:link="rId9"/>
              <p:extLst>
                <p:ext uri="{DAA4B4D4-6D71-4841-9C94-3DE7FCFB9230}">
                  <p14:media xmlns:p14="http://schemas.microsoft.com/office/powerpoint/2010/main" r:embed="rId10"/>
                </p:ext>
              </p:extLst>
            </p:nvPr>
          </p:nvPicPr>
          <p:blipFill>
            <a:blip r:embed="rId8"/>
            <a:srcRect l="5950" t="1945" r="3102" b="4262"/>
            <a:stretch>
              <a:fillRect/>
            </a:stretch>
          </p:blipFill>
          <p:spPr>
            <a:xfrm flipH="false" flipV="false" rot="0">
              <a:off x="294787" y="1382494"/>
              <a:ext cx="5351132" cy="92633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01112"/>
            <a:ext cx="18287998" cy="1385888"/>
          </a:xfrm>
          <a:custGeom>
            <a:avLst/>
            <a:gdLst/>
            <a:ahLst/>
            <a:cxnLst/>
            <a:rect r="r" b="b" t="t" l="l"/>
            <a:pathLst>
              <a:path h="1385888" w="18287998">
                <a:moveTo>
                  <a:pt x="0" y="0"/>
                </a:moveTo>
                <a:lnTo>
                  <a:pt x="18287998" y="0"/>
                </a:lnTo>
                <a:lnTo>
                  <a:pt x="18287998" y="1385888"/>
                </a:lnTo>
                <a:lnTo>
                  <a:pt x="0" y="13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6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95162" y="1546425"/>
            <a:ext cx="12297676" cy="7354689"/>
            <a:chOff x="0" y="0"/>
            <a:chExt cx="16396902" cy="98062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96902" cy="9806252"/>
            </a:xfrm>
            <a:custGeom>
              <a:avLst/>
              <a:gdLst/>
              <a:ahLst/>
              <a:cxnLst/>
              <a:rect r="r" b="b" t="t" l="l"/>
              <a:pathLst>
                <a:path h="9806252" w="16396902">
                  <a:moveTo>
                    <a:pt x="0" y="0"/>
                  </a:moveTo>
                  <a:lnTo>
                    <a:pt x="16396902" y="0"/>
                  </a:lnTo>
                  <a:lnTo>
                    <a:pt x="16396902" y="9806252"/>
                  </a:lnTo>
                  <a:lnTo>
                    <a:pt x="0" y="9806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" t="0" r="-2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13598618" y="2098777"/>
              <a:ext cx="2441154" cy="1561147"/>
              <a:chOff x="0" y="0"/>
              <a:chExt cx="482203" cy="3083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2203" cy="308375"/>
              </a:xfrm>
              <a:custGeom>
                <a:avLst/>
                <a:gdLst/>
                <a:ahLst/>
                <a:cxnLst/>
                <a:rect r="r" b="b" t="t" l="l"/>
                <a:pathLst>
                  <a:path h="308375" w="482203">
                    <a:moveTo>
                      <a:pt x="80343" y="0"/>
                    </a:moveTo>
                    <a:lnTo>
                      <a:pt x="401861" y="0"/>
                    </a:lnTo>
                    <a:cubicBezTo>
                      <a:pt x="423169" y="0"/>
                      <a:pt x="443604" y="8465"/>
                      <a:pt x="458672" y="23532"/>
                    </a:cubicBezTo>
                    <a:cubicBezTo>
                      <a:pt x="473739" y="38599"/>
                      <a:pt x="482203" y="59034"/>
                      <a:pt x="482203" y="80343"/>
                    </a:cubicBezTo>
                    <a:lnTo>
                      <a:pt x="482203" y="228032"/>
                    </a:lnTo>
                    <a:cubicBezTo>
                      <a:pt x="482203" y="249340"/>
                      <a:pt x="473739" y="269776"/>
                      <a:pt x="458672" y="284843"/>
                    </a:cubicBezTo>
                    <a:cubicBezTo>
                      <a:pt x="443604" y="299910"/>
                      <a:pt x="423169" y="308375"/>
                      <a:pt x="401861" y="308375"/>
                    </a:cubicBezTo>
                    <a:lnTo>
                      <a:pt x="80343" y="308375"/>
                    </a:lnTo>
                    <a:cubicBezTo>
                      <a:pt x="59034" y="308375"/>
                      <a:pt x="38599" y="299910"/>
                      <a:pt x="23532" y="284843"/>
                    </a:cubicBezTo>
                    <a:cubicBezTo>
                      <a:pt x="8465" y="269776"/>
                      <a:pt x="0" y="249340"/>
                      <a:pt x="0" y="228032"/>
                    </a:cubicBezTo>
                    <a:lnTo>
                      <a:pt x="0" y="80343"/>
                    </a:lnTo>
                    <a:cubicBezTo>
                      <a:pt x="0" y="59034"/>
                      <a:pt x="8465" y="38599"/>
                      <a:pt x="23532" y="23532"/>
                    </a:cubicBezTo>
                    <a:cubicBezTo>
                      <a:pt x="38599" y="8465"/>
                      <a:pt x="59034" y="0"/>
                      <a:pt x="80343" y="0"/>
                    </a:cubicBezTo>
                    <a:close/>
                  </a:path>
                </a:pathLst>
              </a:custGeom>
              <a:solidFill>
                <a:srgbClr val="B1DDF0"/>
              </a:solidFill>
              <a:ln w="19050" cap="sq">
                <a:solidFill>
                  <a:srgbClr val="00A3E1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482203" cy="327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9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Roboto"/>
                  </a:rPr>
                  <a:t>Pequeños productores</a:t>
                </a:r>
              </a:p>
              <a:p>
                <a:pPr algn="ctr">
                  <a:lnSpc>
                    <a:spcPts val="1919"/>
                  </a:lnSpc>
                </a:pPr>
                <a:r>
                  <a:rPr lang="en-US" sz="1599">
                    <a:solidFill>
                      <a:srgbClr val="000000"/>
                    </a:solidFill>
                    <a:latin typeface="Roboto"/>
                  </a:rPr>
                  <a:t>(TRABAJADORES)</a:t>
                </a: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979526" y="1062186"/>
              <a:ext cx="2400035" cy="334291"/>
            </a:xfrm>
            <a:custGeom>
              <a:avLst/>
              <a:gdLst/>
              <a:ahLst/>
              <a:cxnLst/>
              <a:rect r="r" b="b" t="t" l="l"/>
              <a:pathLst>
                <a:path h="334291" w="2400035">
                  <a:moveTo>
                    <a:pt x="0" y="0"/>
                  </a:moveTo>
                  <a:lnTo>
                    <a:pt x="2400035" y="0"/>
                  </a:lnTo>
                  <a:lnTo>
                    <a:pt x="2400035" y="334291"/>
                  </a:lnTo>
                  <a:lnTo>
                    <a:pt x="0" y="334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79526" y="1456538"/>
              <a:ext cx="1133113" cy="280937"/>
            </a:xfrm>
            <a:custGeom>
              <a:avLst/>
              <a:gdLst/>
              <a:ahLst/>
              <a:cxnLst/>
              <a:rect r="r" b="b" t="t" l="l"/>
              <a:pathLst>
                <a:path h="280937" w="1133113">
                  <a:moveTo>
                    <a:pt x="0" y="0"/>
                  </a:moveTo>
                  <a:lnTo>
                    <a:pt x="1133113" y="0"/>
                  </a:lnTo>
                  <a:lnTo>
                    <a:pt x="1133113" y="280937"/>
                  </a:lnTo>
                  <a:lnTo>
                    <a:pt x="0" y="28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2112639" y="1456538"/>
              <a:ext cx="1605893" cy="342415"/>
              <a:chOff x="0" y="0"/>
              <a:chExt cx="317214" cy="6763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17214" cy="67638"/>
              </a:xfrm>
              <a:custGeom>
                <a:avLst/>
                <a:gdLst/>
                <a:ahLst/>
                <a:cxnLst/>
                <a:rect r="r" b="b" t="t" l="l"/>
                <a:pathLst>
                  <a:path h="67638" w="317214">
                    <a:moveTo>
                      <a:pt x="0" y="0"/>
                    </a:moveTo>
                    <a:lnTo>
                      <a:pt x="317214" y="0"/>
                    </a:lnTo>
                    <a:lnTo>
                      <a:pt x="317214" y="67638"/>
                    </a:lnTo>
                    <a:lnTo>
                      <a:pt x="0" y="676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317214" cy="866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19"/>
                  </a:lnSpc>
                </a:pPr>
              </a:p>
            </p:txBody>
          </p:sp>
        </p:grpSp>
      </p:grpSp>
      <p:sp>
        <p:nvSpPr>
          <p:cNvPr name="TextBox 14" id="14"/>
          <p:cNvSpPr txBox="true"/>
          <p:nvPr/>
        </p:nvSpPr>
        <p:spPr>
          <a:xfrm rot="0">
            <a:off x="2938574" y="725390"/>
            <a:ext cx="12410850" cy="92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7F7F7F"/>
                </a:solidFill>
                <a:latin typeface="Arial"/>
              </a:rPr>
              <a:t>Arquitectura de la solución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01112"/>
            <a:ext cx="18287998" cy="1385888"/>
          </a:xfrm>
          <a:custGeom>
            <a:avLst/>
            <a:gdLst/>
            <a:ahLst/>
            <a:cxnLst/>
            <a:rect r="r" b="b" t="t" l="l"/>
            <a:pathLst>
              <a:path h="1385888" w="18287998">
                <a:moveTo>
                  <a:pt x="0" y="0"/>
                </a:moveTo>
                <a:lnTo>
                  <a:pt x="18287998" y="0"/>
                </a:lnTo>
                <a:lnTo>
                  <a:pt x="18287998" y="1385888"/>
                </a:lnTo>
                <a:lnTo>
                  <a:pt x="0" y="13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6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38574" y="703977"/>
            <a:ext cx="12410850" cy="92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7F7F7F"/>
                </a:solidFill>
                <a:latin typeface="Arial"/>
              </a:rPr>
              <a:t>Arquitectura de la solución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70587" y="1641731"/>
            <a:ext cx="12546809" cy="7232138"/>
          </a:xfrm>
          <a:custGeom>
            <a:avLst/>
            <a:gdLst/>
            <a:ahLst/>
            <a:cxnLst/>
            <a:rect r="r" b="b" t="t" l="l"/>
            <a:pathLst>
              <a:path h="7232138" w="12546809">
                <a:moveTo>
                  <a:pt x="0" y="0"/>
                </a:moveTo>
                <a:lnTo>
                  <a:pt x="12546809" y="0"/>
                </a:lnTo>
                <a:lnTo>
                  <a:pt x="12546809" y="7232137"/>
                </a:lnTo>
                <a:lnTo>
                  <a:pt x="0" y="7232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" t="0" r="-12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901112"/>
            <a:ext cx="18287998" cy="1385888"/>
          </a:xfrm>
          <a:custGeom>
            <a:avLst/>
            <a:gdLst/>
            <a:ahLst/>
            <a:cxnLst/>
            <a:rect r="r" b="b" t="t" l="l"/>
            <a:pathLst>
              <a:path h="1385888" w="18287998">
                <a:moveTo>
                  <a:pt x="0" y="0"/>
                </a:moveTo>
                <a:lnTo>
                  <a:pt x="18287998" y="0"/>
                </a:lnTo>
                <a:lnTo>
                  <a:pt x="18287998" y="1385888"/>
                </a:lnTo>
                <a:lnTo>
                  <a:pt x="0" y="13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6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16288" y="0"/>
            <a:ext cx="5249554" cy="8901112"/>
          </a:xfrm>
          <a:custGeom>
            <a:avLst/>
            <a:gdLst/>
            <a:ahLst/>
            <a:cxnLst/>
            <a:rect r="r" b="b" t="t" l="l"/>
            <a:pathLst>
              <a:path h="8901112" w="5249554">
                <a:moveTo>
                  <a:pt x="0" y="0"/>
                </a:moveTo>
                <a:lnTo>
                  <a:pt x="5249554" y="0"/>
                </a:lnTo>
                <a:lnTo>
                  <a:pt x="5249554" y="8901112"/>
                </a:lnTo>
                <a:lnTo>
                  <a:pt x="0" y="890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29" r="-72813" b="-13394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7962" y="0"/>
            <a:ext cx="4383662" cy="8901112"/>
          </a:xfrm>
          <a:custGeom>
            <a:avLst/>
            <a:gdLst/>
            <a:ahLst/>
            <a:cxnLst/>
            <a:rect r="r" b="b" t="t" l="l"/>
            <a:pathLst>
              <a:path h="8901112" w="4383662">
                <a:moveTo>
                  <a:pt x="0" y="0"/>
                </a:moveTo>
                <a:lnTo>
                  <a:pt x="4383662" y="0"/>
                </a:lnTo>
                <a:lnTo>
                  <a:pt x="4383662" y="8901112"/>
                </a:lnTo>
                <a:lnTo>
                  <a:pt x="0" y="8901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2719" t="0" r="0" b="-5021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112594" y="7674656"/>
            <a:ext cx="584888" cy="309488"/>
            <a:chOff x="0" y="0"/>
            <a:chExt cx="779850" cy="4126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525" y="9525"/>
              <a:ext cx="760857" cy="393573"/>
            </a:xfrm>
            <a:custGeom>
              <a:avLst/>
              <a:gdLst/>
              <a:ahLst/>
              <a:cxnLst/>
              <a:rect r="r" b="b" t="t" l="l"/>
              <a:pathLst>
                <a:path h="393573" w="760857">
                  <a:moveTo>
                    <a:pt x="0" y="0"/>
                  </a:moveTo>
                  <a:lnTo>
                    <a:pt x="760857" y="0"/>
                  </a:lnTo>
                  <a:lnTo>
                    <a:pt x="760857" y="393573"/>
                  </a:lnTo>
                  <a:lnTo>
                    <a:pt x="0" y="393573"/>
                  </a:lnTo>
                  <a:close/>
                </a:path>
              </a:pathLst>
            </a:custGeom>
            <a:solidFill>
              <a:srgbClr val="F8FA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9907" cy="412623"/>
            </a:xfrm>
            <a:custGeom>
              <a:avLst/>
              <a:gdLst/>
              <a:ahLst/>
              <a:cxnLst/>
              <a:rect r="r" b="b" t="t" l="l"/>
              <a:pathLst>
                <a:path h="412623" w="779907">
                  <a:moveTo>
                    <a:pt x="9525" y="0"/>
                  </a:moveTo>
                  <a:lnTo>
                    <a:pt x="770382" y="0"/>
                  </a:lnTo>
                  <a:cubicBezTo>
                    <a:pt x="775589" y="0"/>
                    <a:pt x="779907" y="4318"/>
                    <a:pt x="779907" y="9525"/>
                  </a:cubicBezTo>
                  <a:lnTo>
                    <a:pt x="779907" y="403098"/>
                  </a:lnTo>
                  <a:cubicBezTo>
                    <a:pt x="779907" y="408305"/>
                    <a:pt x="775589" y="412623"/>
                    <a:pt x="770382" y="412623"/>
                  </a:cubicBezTo>
                  <a:lnTo>
                    <a:pt x="9525" y="412623"/>
                  </a:lnTo>
                  <a:cubicBezTo>
                    <a:pt x="4318" y="412623"/>
                    <a:pt x="0" y="408305"/>
                    <a:pt x="0" y="40309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403098"/>
                  </a:lnTo>
                  <a:lnTo>
                    <a:pt x="9525" y="403098"/>
                  </a:lnTo>
                  <a:lnTo>
                    <a:pt x="9525" y="393573"/>
                  </a:lnTo>
                  <a:lnTo>
                    <a:pt x="770382" y="393573"/>
                  </a:lnTo>
                  <a:lnTo>
                    <a:pt x="770382" y="403098"/>
                  </a:lnTo>
                  <a:lnTo>
                    <a:pt x="760857" y="403098"/>
                  </a:lnTo>
                  <a:lnTo>
                    <a:pt x="760857" y="9525"/>
                  </a:lnTo>
                  <a:lnTo>
                    <a:pt x="770382" y="9525"/>
                  </a:lnTo>
                  <a:lnTo>
                    <a:pt x="77038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F8FAF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977569" y="8134106"/>
            <a:ext cx="584888" cy="309488"/>
            <a:chOff x="0" y="0"/>
            <a:chExt cx="779850" cy="4126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525" y="9525"/>
              <a:ext cx="760857" cy="393573"/>
            </a:xfrm>
            <a:custGeom>
              <a:avLst/>
              <a:gdLst/>
              <a:ahLst/>
              <a:cxnLst/>
              <a:rect r="r" b="b" t="t" l="l"/>
              <a:pathLst>
                <a:path h="393573" w="760857">
                  <a:moveTo>
                    <a:pt x="0" y="0"/>
                  </a:moveTo>
                  <a:lnTo>
                    <a:pt x="760857" y="0"/>
                  </a:lnTo>
                  <a:lnTo>
                    <a:pt x="760857" y="393573"/>
                  </a:lnTo>
                  <a:lnTo>
                    <a:pt x="0" y="393573"/>
                  </a:lnTo>
                  <a:close/>
                </a:path>
              </a:pathLst>
            </a:custGeom>
            <a:solidFill>
              <a:srgbClr val="F8FAF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79907" cy="412623"/>
            </a:xfrm>
            <a:custGeom>
              <a:avLst/>
              <a:gdLst/>
              <a:ahLst/>
              <a:cxnLst/>
              <a:rect r="r" b="b" t="t" l="l"/>
              <a:pathLst>
                <a:path h="412623" w="779907">
                  <a:moveTo>
                    <a:pt x="9525" y="0"/>
                  </a:moveTo>
                  <a:lnTo>
                    <a:pt x="770382" y="0"/>
                  </a:lnTo>
                  <a:cubicBezTo>
                    <a:pt x="775589" y="0"/>
                    <a:pt x="779907" y="4318"/>
                    <a:pt x="779907" y="9525"/>
                  </a:cubicBezTo>
                  <a:lnTo>
                    <a:pt x="779907" y="403098"/>
                  </a:lnTo>
                  <a:cubicBezTo>
                    <a:pt x="779907" y="408305"/>
                    <a:pt x="775589" y="412623"/>
                    <a:pt x="770382" y="412623"/>
                  </a:cubicBezTo>
                  <a:lnTo>
                    <a:pt x="9525" y="412623"/>
                  </a:lnTo>
                  <a:cubicBezTo>
                    <a:pt x="4318" y="412623"/>
                    <a:pt x="0" y="408305"/>
                    <a:pt x="0" y="40309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403098"/>
                  </a:lnTo>
                  <a:lnTo>
                    <a:pt x="9525" y="403098"/>
                  </a:lnTo>
                  <a:lnTo>
                    <a:pt x="9525" y="393573"/>
                  </a:lnTo>
                  <a:lnTo>
                    <a:pt x="770382" y="393573"/>
                  </a:lnTo>
                  <a:lnTo>
                    <a:pt x="770382" y="403098"/>
                  </a:lnTo>
                  <a:lnTo>
                    <a:pt x="760857" y="403098"/>
                  </a:lnTo>
                  <a:lnTo>
                    <a:pt x="760857" y="9525"/>
                  </a:lnTo>
                  <a:lnTo>
                    <a:pt x="770382" y="9525"/>
                  </a:lnTo>
                  <a:lnTo>
                    <a:pt x="77038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F8FAF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986056" y="6983869"/>
            <a:ext cx="584888" cy="309488"/>
            <a:chOff x="0" y="0"/>
            <a:chExt cx="779850" cy="4126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525" y="9525"/>
              <a:ext cx="760857" cy="393573"/>
            </a:xfrm>
            <a:custGeom>
              <a:avLst/>
              <a:gdLst/>
              <a:ahLst/>
              <a:cxnLst/>
              <a:rect r="r" b="b" t="t" l="l"/>
              <a:pathLst>
                <a:path h="393573" w="760857">
                  <a:moveTo>
                    <a:pt x="0" y="0"/>
                  </a:moveTo>
                  <a:lnTo>
                    <a:pt x="760857" y="0"/>
                  </a:lnTo>
                  <a:lnTo>
                    <a:pt x="760857" y="393573"/>
                  </a:lnTo>
                  <a:lnTo>
                    <a:pt x="0" y="393573"/>
                  </a:lnTo>
                  <a:close/>
                </a:path>
              </a:pathLst>
            </a:custGeom>
            <a:solidFill>
              <a:srgbClr val="F8FAF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9907" cy="412623"/>
            </a:xfrm>
            <a:custGeom>
              <a:avLst/>
              <a:gdLst/>
              <a:ahLst/>
              <a:cxnLst/>
              <a:rect r="r" b="b" t="t" l="l"/>
              <a:pathLst>
                <a:path h="412623" w="779907">
                  <a:moveTo>
                    <a:pt x="9525" y="0"/>
                  </a:moveTo>
                  <a:lnTo>
                    <a:pt x="770382" y="0"/>
                  </a:lnTo>
                  <a:cubicBezTo>
                    <a:pt x="775589" y="0"/>
                    <a:pt x="779907" y="4318"/>
                    <a:pt x="779907" y="9525"/>
                  </a:cubicBezTo>
                  <a:lnTo>
                    <a:pt x="779907" y="403098"/>
                  </a:lnTo>
                  <a:cubicBezTo>
                    <a:pt x="779907" y="408305"/>
                    <a:pt x="775589" y="412623"/>
                    <a:pt x="770382" y="412623"/>
                  </a:cubicBezTo>
                  <a:lnTo>
                    <a:pt x="9525" y="412623"/>
                  </a:lnTo>
                  <a:cubicBezTo>
                    <a:pt x="4318" y="412623"/>
                    <a:pt x="0" y="408305"/>
                    <a:pt x="0" y="40309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403098"/>
                  </a:lnTo>
                  <a:lnTo>
                    <a:pt x="9525" y="403098"/>
                  </a:lnTo>
                  <a:lnTo>
                    <a:pt x="9525" y="393573"/>
                  </a:lnTo>
                  <a:lnTo>
                    <a:pt x="770382" y="393573"/>
                  </a:lnTo>
                  <a:lnTo>
                    <a:pt x="770382" y="403098"/>
                  </a:lnTo>
                  <a:lnTo>
                    <a:pt x="760857" y="403098"/>
                  </a:lnTo>
                  <a:lnTo>
                    <a:pt x="760857" y="9525"/>
                  </a:lnTo>
                  <a:lnTo>
                    <a:pt x="770382" y="9525"/>
                  </a:lnTo>
                  <a:lnTo>
                    <a:pt x="77038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F8FAF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039469" y="7729294"/>
            <a:ext cx="1649588" cy="157837"/>
            <a:chOff x="0" y="0"/>
            <a:chExt cx="2199450" cy="2104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9525" y="9525"/>
              <a:ext cx="2180463" cy="191389"/>
            </a:xfrm>
            <a:custGeom>
              <a:avLst/>
              <a:gdLst/>
              <a:ahLst/>
              <a:cxnLst/>
              <a:rect r="r" b="b" t="t" l="l"/>
              <a:pathLst>
                <a:path h="191389" w="2180463">
                  <a:moveTo>
                    <a:pt x="0" y="0"/>
                  </a:moveTo>
                  <a:lnTo>
                    <a:pt x="2180463" y="0"/>
                  </a:lnTo>
                  <a:lnTo>
                    <a:pt x="2180463" y="191389"/>
                  </a:lnTo>
                  <a:lnTo>
                    <a:pt x="0" y="191389"/>
                  </a:lnTo>
                  <a:close/>
                </a:path>
              </a:pathLst>
            </a:custGeom>
            <a:solidFill>
              <a:srgbClr val="1FC25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99513" cy="210439"/>
            </a:xfrm>
            <a:custGeom>
              <a:avLst/>
              <a:gdLst/>
              <a:ahLst/>
              <a:cxnLst/>
              <a:rect r="r" b="b" t="t" l="l"/>
              <a:pathLst>
                <a:path h="210439" w="2199513">
                  <a:moveTo>
                    <a:pt x="9525" y="0"/>
                  </a:moveTo>
                  <a:lnTo>
                    <a:pt x="2189988" y="0"/>
                  </a:lnTo>
                  <a:cubicBezTo>
                    <a:pt x="2195195" y="0"/>
                    <a:pt x="2199513" y="4318"/>
                    <a:pt x="2199513" y="9525"/>
                  </a:cubicBezTo>
                  <a:lnTo>
                    <a:pt x="2199513" y="200914"/>
                  </a:lnTo>
                  <a:cubicBezTo>
                    <a:pt x="2199513" y="206121"/>
                    <a:pt x="2195195" y="210439"/>
                    <a:pt x="2189988" y="210439"/>
                  </a:cubicBezTo>
                  <a:lnTo>
                    <a:pt x="9525" y="210439"/>
                  </a:lnTo>
                  <a:cubicBezTo>
                    <a:pt x="4318" y="210439"/>
                    <a:pt x="0" y="206121"/>
                    <a:pt x="0" y="200914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200914"/>
                  </a:lnTo>
                  <a:lnTo>
                    <a:pt x="9525" y="200914"/>
                  </a:lnTo>
                  <a:lnTo>
                    <a:pt x="9525" y="191389"/>
                  </a:lnTo>
                  <a:lnTo>
                    <a:pt x="2189988" y="191389"/>
                  </a:lnTo>
                  <a:lnTo>
                    <a:pt x="2189988" y="200914"/>
                  </a:lnTo>
                  <a:lnTo>
                    <a:pt x="2180463" y="200914"/>
                  </a:lnTo>
                  <a:lnTo>
                    <a:pt x="2180463" y="9525"/>
                  </a:lnTo>
                  <a:lnTo>
                    <a:pt x="2189988" y="9525"/>
                  </a:lnTo>
                  <a:lnTo>
                    <a:pt x="2189988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1FC255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728337" y="7631287"/>
            <a:ext cx="866100" cy="33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Roboto"/>
              </a:rPr>
              <a:t>1000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63338" y="8079525"/>
            <a:ext cx="866100" cy="33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Roboto"/>
              </a:rPr>
              <a:t>500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82175" y="6928987"/>
            <a:ext cx="866100" cy="32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7F7F7F"/>
                </a:solidFill>
                <a:latin typeface="Roboto"/>
              </a:rPr>
              <a:t>500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099606" y="4334344"/>
            <a:ext cx="2088788" cy="816188"/>
            <a:chOff x="0" y="0"/>
            <a:chExt cx="2785050" cy="10882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9525" y="9525"/>
              <a:ext cx="2765933" cy="1069086"/>
            </a:xfrm>
            <a:custGeom>
              <a:avLst/>
              <a:gdLst/>
              <a:ahLst/>
              <a:cxnLst/>
              <a:rect r="r" b="b" t="t" l="l"/>
              <a:pathLst>
                <a:path h="1069086" w="2765933">
                  <a:moveTo>
                    <a:pt x="0" y="267335"/>
                  </a:moveTo>
                  <a:lnTo>
                    <a:pt x="2225548" y="267335"/>
                  </a:lnTo>
                  <a:lnTo>
                    <a:pt x="2225548" y="0"/>
                  </a:lnTo>
                  <a:lnTo>
                    <a:pt x="2765933" y="534543"/>
                  </a:lnTo>
                  <a:lnTo>
                    <a:pt x="2225548" y="1069086"/>
                  </a:lnTo>
                  <a:lnTo>
                    <a:pt x="2225548" y="801878"/>
                  </a:lnTo>
                  <a:lnTo>
                    <a:pt x="0" y="801878"/>
                  </a:lnTo>
                  <a:close/>
                </a:path>
              </a:pathLst>
            </a:custGeom>
            <a:solidFill>
              <a:srgbClr val="70D7E7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-635"/>
              <a:ext cx="2784983" cy="1089660"/>
            </a:xfrm>
            <a:custGeom>
              <a:avLst/>
              <a:gdLst/>
              <a:ahLst/>
              <a:cxnLst/>
              <a:rect r="r" b="b" t="t" l="l"/>
              <a:pathLst>
                <a:path h="1089660" w="2784983">
                  <a:moveTo>
                    <a:pt x="9525" y="267970"/>
                  </a:moveTo>
                  <a:lnTo>
                    <a:pt x="2235073" y="267970"/>
                  </a:lnTo>
                  <a:lnTo>
                    <a:pt x="2235073" y="277495"/>
                  </a:lnTo>
                  <a:lnTo>
                    <a:pt x="2225548" y="277495"/>
                  </a:lnTo>
                  <a:lnTo>
                    <a:pt x="2225548" y="10160"/>
                  </a:lnTo>
                  <a:cubicBezTo>
                    <a:pt x="2225548" y="6350"/>
                    <a:pt x="2227834" y="2794"/>
                    <a:pt x="2231390" y="1397"/>
                  </a:cubicBezTo>
                  <a:cubicBezTo>
                    <a:pt x="2234946" y="0"/>
                    <a:pt x="2239010" y="762"/>
                    <a:pt x="2241804" y="3429"/>
                  </a:cubicBezTo>
                  <a:lnTo>
                    <a:pt x="2782189" y="537972"/>
                  </a:lnTo>
                  <a:cubicBezTo>
                    <a:pt x="2783967" y="539750"/>
                    <a:pt x="2784983" y="542163"/>
                    <a:pt x="2784983" y="544703"/>
                  </a:cubicBezTo>
                  <a:cubicBezTo>
                    <a:pt x="2784983" y="547243"/>
                    <a:pt x="2783967" y="549656"/>
                    <a:pt x="2782189" y="551434"/>
                  </a:cubicBezTo>
                  <a:lnTo>
                    <a:pt x="2241804" y="1086104"/>
                  </a:lnTo>
                  <a:cubicBezTo>
                    <a:pt x="2239010" y="1088771"/>
                    <a:pt x="2234946" y="1089660"/>
                    <a:pt x="2231390" y="1088136"/>
                  </a:cubicBezTo>
                  <a:cubicBezTo>
                    <a:pt x="2227834" y="1086612"/>
                    <a:pt x="2225548" y="1083183"/>
                    <a:pt x="2225548" y="1079373"/>
                  </a:cubicBezTo>
                  <a:lnTo>
                    <a:pt x="2225548" y="812038"/>
                  </a:lnTo>
                  <a:lnTo>
                    <a:pt x="2235073" y="812038"/>
                  </a:lnTo>
                  <a:lnTo>
                    <a:pt x="2235073" y="821563"/>
                  </a:lnTo>
                  <a:lnTo>
                    <a:pt x="9525" y="821563"/>
                  </a:lnTo>
                  <a:cubicBezTo>
                    <a:pt x="4318" y="821563"/>
                    <a:pt x="0" y="817245"/>
                    <a:pt x="0" y="812038"/>
                  </a:cubicBezTo>
                  <a:lnTo>
                    <a:pt x="0" y="277495"/>
                  </a:lnTo>
                  <a:cubicBezTo>
                    <a:pt x="0" y="272288"/>
                    <a:pt x="4318" y="267970"/>
                    <a:pt x="9525" y="267970"/>
                  </a:cubicBezTo>
                  <a:moveTo>
                    <a:pt x="9525" y="287020"/>
                  </a:moveTo>
                  <a:lnTo>
                    <a:pt x="9525" y="277495"/>
                  </a:lnTo>
                  <a:lnTo>
                    <a:pt x="19050" y="277495"/>
                  </a:lnTo>
                  <a:lnTo>
                    <a:pt x="19050" y="812038"/>
                  </a:lnTo>
                  <a:lnTo>
                    <a:pt x="9525" y="812038"/>
                  </a:lnTo>
                  <a:lnTo>
                    <a:pt x="9525" y="802513"/>
                  </a:lnTo>
                  <a:lnTo>
                    <a:pt x="2235073" y="802513"/>
                  </a:lnTo>
                  <a:cubicBezTo>
                    <a:pt x="2240280" y="802513"/>
                    <a:pt x="2244598" y="806831"/>
                    <a:pt x="2244598" y="812038"/>
                  </a:cubicBezTo>
                  <a:lnTo>
                    <a:pt x="2244598" y="1079373"/>
                  </a:lnTo>
                  <a:lnTo>
                    <a:pt x="2235073" y="1079373"/>
                  </a:lnTo>
                  <a:lnTo>
                    <a:pt x="2228342" y="1072642"/>
                  </a:lnTo>
                  <a:lnTo>
                    <a:pt x="2768727" y="538099"/>
                  </a:lnTo>
                  <a:lnTo>
                    <a:pt x="2775458" y="544830"/>
                  </a:lnTo>
                  <a:lnTo>
                    <a:pt x="2768727" y="551561"/>
                  </a:lnTo>
                  <a:lnTo>
                    <a:pt x="2228469" y="16891"/>
                  </a:lnTo>
                  <a:lnTo>
                    <a:pt x="2235200" y="10160"/>
                  </a:lnTo>
                  <a:lnTo>
                    <a:pt x="2244725" y="10160"/>
                  </a:lnTo>
                  <a:lnTo>
                    <a:pt x="2244725" y="277495"/>
                  </a:lnTo>
                  <a:cubicBezTo>
                    <a:pt x="2244725" y="282702"/>
                    <a:pt x="2240407" y="287020"/>
                    <a:pt x="2235200" y="287020"/>
                  </a:cubicBezTo>
                  <a:lnTo>
                    <a:pt x="9525" y="287020"/>
                  </a:lnTo>
                  <a:close/>
                </a:path>
              </a:pathLst>
            </a:custGeom>
            <a:solidFill>
              <a:srgbClr val="00A3E1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DAFy-2cJVjs</dc:identifier>
  <dcterms:modified xsi:type="dcterms:W3CDTF">2011-08-01T06:04:30Z</dcterms:modified>
  <cp:revision>1</cp:revision>
  <dc:title>PresentacionesConaiisi2023.pptx</dc:title>
</cp:coreProperties>
</file>